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PT Sans Narrow"/>
      <p:regular r:id="rId27"/>
      <p:bold r:id="rId28"/>
    </p:embeddedFont>
    <p:embeddedFont>
      <p:font typeface="Open Sans"/>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PTSansNarrow-bold.fntdata"/><Relationship Id="rId27" Type="http://schemas.openxmlformats.org/officeDocument/2006/relationships/font" Target="fonts/PTSansNarrow-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penSans-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OpenSans-italic.fntdata"/><Relationship Id="rId30" Type="http://schemas.openxmlformats.org/officeDocument/2006/relationships/font" Target="fonts/OpenSans-bold.fntdata"/><Relationship Id="rId11" Type="http://schemas.openxmlformats.org/officeDocument/2006/relationships/slide" Target="slides/slide7.xml"/><Relationship Id="rId10" Type="http://schemas.openxmlformats.org/officeDocument/2006/relationships/slide" Target="slides/slide6.xml"/><Relationship Id="rId32" Type="http://schemas.openxmlformats.org/officeDocument/2006/relationships/font" Target="fonts/OpenSans-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1" name="Shape 121"/>
        <p:cNvGrpSpPr/>
        <p:nvPr/>
      </p:nvGrpSpPr>
      <p:grpSpPr>
        <a:xfrm>
          <a:off x="0" y="0"/>
          <a:ext cx="0" cy="0"/>
          <a:chOff x="0" y="0"/>
          <a:chExt cx="0" cy="0"/>
        </a:xfrm>
      </p:grpSpPr>
      <p:sp>
        <p:nvSpPr>
          <p:cNvPr id="122" name="Shape 1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 name="Shape 12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7" name="Shape 127"/>
        <p:cNvGrpSpPr/>
        <p:nvPr/>
      </p:nvGrpSpPr>
      <p:grpSpPr>
        <a:xfrm>
          <a:off x="0" y="0"/>
          <a:ext cx="0" cy="0"/>
          <a:chOff x="0" y="0"/>
          <a:chExt cx="0" cy="0"/>
        </a:xfrm>
      </p:grpSpPr>
      <p:sp>
        <p:nvSpPr>
          <p:cNvPr id="128" name="Shape 1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9" name="Shape 12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0" name="Shape 15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 name="Shape 16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7" name="Shape 16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sz="1200">
                <a:solidFill>
                  <a:schemeClr val="accent1"/>
                </a:solidFill>
                <a:latin typeface="PT Sans Narrow"/>
                <a:ea typeface="PT Sans Narrow"/>
                <a:cs typeface="PT Sans Narrow"/>
                <a:sym typeface="PT Sans Narrow"/>
              </a:rPr>
              <a:t>Average Budget of these movies according to Genre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 name="Shape 17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 name="Shape 1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8" name="Shape 188"/>
        <p:cNvGrpSpPr/>
        <p:nvPr/>
      </p:nvGrpSpPr>
      <p:grpSpPr>
        <a:xfrm>
          <a:off x="0" y="0"/>
          <a:ext cx="0" cy="0"/>
          <a:chOff x="0" y="0"/>
          <a:chExt cx="0" cy="0"/>
        </a:xfrm>
      </p:grpSpPr>
      <p:sp>
        <p:nvSpPr>
          <p:cNvPr id="189" name="Shape 1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0" name="Shape 1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5" name="Shape 1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2" name="Shape 102"/>
        <p:cNvGrpSpPr/>
        <p:nvPr/>
      </p:nvGrpSpPr>
      <p:grpSpPr>
        <a:xfrm>
          <a:off x="0" y="0"/>
          <a:ext cx="0" cy="0"/>
          <a:chOff x="0" y="0"/>
          <a:chExt cx="0" cy="0"/>
        </a:xfrm>
      </p:grpSpPr>
      <p:sp>
        <p:nvSpPr>
          <p:cNvPr id="103" name="Shape 1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4" name="Shape 10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 name="Shape 1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cxnSp>
        <p:nvCxnSpPr>
          <p:cNvPr id="10" name="Shape 10"/>
          <p:cNvCxnSpPr/>
          <p:nvPr/>
        </p:nvCxnSpPr>
        <p:spPr>
          <a:xfrm>
            <a:off x="7007735" y="3176887"/>
            <a:ext cx="562200" cy="0"/>
          </a:xfrm>
          <a:prstGeom prst="straightConnector1">
            <a:avLst/>
          </a:prstGeom>
          <a:noFill/>
          <a:ln cap="flat" cmpd="sng" w="76200">
            <a:solidFill>
              <a:schemeClr val="lt2"/>
            </a:solidFill>
            <a:prstDash val="solid"/>
            <a:round/>
            <a:headEnd len="med" w="med" type="none"/>
            <a:tailEnd len="med" w="med" type="none"/>
          </a:ln>
        </p:spPr>
      </p:cxnSp>
      <p:cxnSp>
        <p:nvCxnSpPr>
          <p:cNvPr id="11" name="Shape 11"/>
          <p:cNvCxnSpPr/>
          <p:nvPr/>
        </p:nvCxnSpPr>
        <p:spPr>
          <a:xfrm>
            <a:off x="1575034" y="3158251"/>
            <a:ext cx="562200" cy="0"/>
          </a:xfrm>
          <a:prstGeom prst="straightConnector1">
            <a:avLst/>
          </a:prstGeom>
          <a:noFill/>
          <a:ln cap="flat" cmpd="sng" w="76200">
            <a:solidFill>
              <a:schemeClr val="lt2"/>
            </a:solidFill>
            <a:prstDash val="solid"/>
            <a:round/>
            <a:headEnd len="med" w="med" type="none"/>
            <a:tailEnd len="med" w="med" type="none"/>
          </a:ln>
        </p:spPr>
      </p:cxnSp>
      <p:grpSp>
        <p:nvGrpSpPr>
          <p:cNvPr id="12" name="Shape 12"/>
          <p:cNvGrpSpPr/>
          <p:nvPr/>
        </p:nvGrpSpPr>
        <p:grpSpPr>
          <a:xfrm>
            <a:off x="1004144" y="1022025"/>
            <a:ext cx="7136667" cy="152400"/>
            <a:chOff x="1346428" y="1011300"/>
            <a:chExt cx="6452100" cy="152400"/>
          </a:xfrm>
        </p:grpSpPr>
        <p:cxnSp>
          <p:nvCxnSpPr>
            <p:cNvPr id="13" name="Shape 13"/>
            <p:cNvCxnSpPr/>
            <p:nvPr/>
          </p:nvCxnSpPr>
          <p:spPr>
            <a:xfrm rot="10800000">
              <a:off x="1346428" y="1011300"/>
              <a:ext cx="6452100" cy="0"/>
            </a:xfrm>
            <a:prstGeom prst="straightConnector1">
              <a:avLst/>
            </a:prstGeom>
            <a:noFill/>
            <a:ln cap="flat" cmpd="sng" w="76200">
              <a:solidFill>
                <a:schemeClr val="accent3"/>
              </a:solidFill>
              <a:prstDash val="solid"/>
              <a:round/>
              <a:headEnd len="med" w="med" type="none"/>
              <a:tailEnd len="med" w="med" type="none"/>
            </a:ln>
          </p:spPr>
        </p:cxnSp>
        <p:cxnSp>
          <p:nvCxnSpPr>
            <p:cNvPr id="14" name="Shape 14"/>
            <p:cNvCxnSpPr/>
            <p:nvPr/>
          </p:nvCxnSpPr>
          <p:spPr>
            <a:xfrm rot="10800000">
              <a:off x="1346428" y="1163700"/>
              <a:ext cx="6452100" cy="0"/>
            </a:xfrm>
            <a:prstGeom prst="straightConnector1">
              <a:avLst/>
            </a:prstGeom>
            <a:noFill/>
            <a:ln cap="flat" cmpd="sng" w="9525">
              <a:solidFill>
                <a:schemeClr val="accent3"/>
              </a:solidFill>
              <a:prstDash val="solid"/>
              <a:round/>
              <a:headEnd len="med" w="med" type="none"/>
              <a:tailEnd len="med" w="med" type="none"/>
            </a:ln>
          </p:spPr>
        </p:cxnSp>
      </p:grpSp>
      <p:grpSp>
        <p:nvGrpSpPr>
          <p:cNvPr id="15" name="Shape 15"/>
          <p:cNvGrpSpPr/>
          <p:nvPr/>
        </p:nvGrpSpPr>
        <p:grpSpPr>
          <a:xfrm>
            <a:off x="1004151" y="3969100"/>
            <a:ext cx="7136667" cy="152400"/>
            <a:chOff x="1346435" y="3969087"/>
            <a:chExt cx="6452100" cy="152400"/>
          </a:xfrm>
        </p:grpSpPr>
        <p:cxnSp>
          <p:nvCxnSpPr>
            <p:cNvPr id="16" name="Shape 16"/>
            <p:cNvCxnSpPr/>
            <p:nvPr/>
          </p:nvCxnSpPr>
          <p:spPr>
            <a:xfrm>
              <a:off x="1346435" y="4121487"/>
              <a:ext cx="6452100" cy="0"/>
            </a:xfrm>
            <a:prstGeom prst="straightConnector1">
              <a:avLst/>
            </a:prstGeom>
            <a:noFill/>
            <a:ln cap="flat" cmpd="sng" w="76200">
              <a:solidFill>
                <a:schemeClr val="accent3"/>
              </a:solidFill>
              <a:prstDash val="solid"/>
              <a:round/>
              <a:headEnd len="med" w="med" type="none"/>
              <a:tailEnd len="med" w="med" type="none"/>
            </a:ln>
          </p:spPr>
        </p:cxnSp>
        <p:cxnSp>
          <p:nvCxnSpPr>
            <p:cNvPr id="17" name="Shape 17"/>
            <p:cNvCxnSpPr/>
            <p:nvPr/>
          </p:nvCxnSpPr>
          <p:spPr>
            <a:xfrm>
              <a:off x="1346435" y="3969087"/>
              <a:ext cx="6452100" cy="0"/>
            </a:xfrm>
            <a:prstGeom prst="straightConnector1">
              <a:avLst/>
            </a:prstGeom>
            <a:noFill/>
            <a:ln cap="flat" cmpd="sng" w="9525">
              <a:solidFill>
                <a:schemeClr val="accent3"/>
              </a:solidFill>
              <a:prstDash val="solid"/>
              <a:round/>
              <a:headEnd len="med" w="med" type="none"/>
              <a:tailEnd len="med" w="med" type="none"/>
            </a:ln>
          </p:spPr>
        </p:cxnSp>
      </p:grpSp>
      <p:sp>
        <p:nvSpPr>
          <p:cNvPr id="18" name="Shape 18"/>
          <p:cNvSpPr txBox="1"/>
          <p:nvPr>
            <p:ph type="ctrTitle"/>
          </p:nvPr>
        </p:nvSpPr>
        <p:spPr>
          <a:xfrm>
            <a:off x="1004150" y="1751764"/>
            <a:ext cx="7136700" cy="1022400"/>
          </a:xfrm>
          <a:prstGeom prst="rect">
            <a:avLst/>
          </a:prstGeom>
        </p:spPr>
        <p:txBody>
          <a:bodyPr anchorCtr="0" anchor="b" bIns="91425" lIns="91425" rIns="91425" tIns="91425"/>
          <a:lstStyle>
            <a:lvl1pPr lvl="0" algn="ctr">
              <a:spcBef>
                <a:spcPts val="0"/>
              </a:spcBef>
              <a:buSzPct val="100000"/>
              <a:defRPr sz="5400"/>
            </a:lvl1pPr>
            <a:lvl2pPr lvl="1" algn="ctr">
              <a:spcBef>
                <a:spcPts val="0"/>
              </a:spcBef>
              <a:buSzPct val="100000"/>
              <a:defRPr sz="5400"/>
            </a:lvl2pPr>
            <a:lvl3pPr lvl="2" algn="ctr">
              <a:spcBef>
                <a:spcPts val="0"/>
              </a:spcBef>
              <a:buSzPct val="100000"/>
              <a:defRPr sz="5400"/>
            </a:lvl3pPr>
            <a:lvl4pPr lvl="3" algn="ctr">
              <a:spcBef>
                <a:spcPts val="0"/>
              </a:spcBef>
              <a:buSzPct val="100000"/>
              <a:defRPr sz="5400"/>
            </a:lvl4pPr>
            <a:lvl5pPr lvl="4" algn="ctr">
              <a:spcBef>
                <a:spcPts val="0"/>
              </a:spcBef>
              <a:buSzPct val="100000"/>
              <a:defRPr sz="5400"/>
            </a:lvl5pPr>
            <a:lvl6pPr lvl="5" algn="ctr">
              <a:spcBef>
                <a:spcPts val="0"/>
              </a:spcBef>
              <a:buSzPct val="100000"/>
              <a:defRPr sz="5400"/>
            </a:lvl6pPr>
            <a:lvl7pPr lvl="6" algn="ctr">
              <a:spcBef>
                <a:spcPts val="0"/>
              </a:spcBef>
              <a:buSzPct val="100000"/>
              <a:defRPr sz="5400"/>
            </a:lvl7pPr>
            <a:lvl8pPr lvl="7" algn="ctr">
              <a:spcBef>
                <a:spcPts val="0"/>
              </a:spcBef>
              <a:buSzPct val="100000"/>
              <a:defRPr sz="5400"/>
            </a:lvl8pPr>
            <a:lvl9pPr lvl="8" algn="ctr">
              <a:spcBef>
                <a:spcPts val="0"/>
              </a:spcBef>
              <a:buSzPct val="100000"/>
              <a:defRPr sz="5400"/>
            </a:lvl9pPr>
          </a:lstStyle>
          <a:p/>
        </p:txBody>
      </p:sp>
      <p:sp>
        <p:nvSpPr>
          <p:cNvPr id="19" name="Shape 19"/>
          <p:cNvSpPr txBox="1"/>
          <p:nvPr>
            <p:ph idx="1" type="subTitle"/>
          </p:nvPr>
        </p:nvSpPr>
        <p:spPr>
          <a:xfrm>
            <a:off x="2137225" y="2850039"/>
            <a:ext cx="48705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400"/>
            </a:lvl1pPr>
            <a:lvl2pPr lvl="1" algn="ctr">
              <a:lnSpc>
                <a:spcPct val="100000"/>
              </a:lnSpc>
              <a:spcBef>
                <a:spcPts val="0"/>
              </a:spcBef>
              <a:spcAft>
                <a:spcPts val="0"/>
              </a:spcAft>
              <a:buSzPct val="100000"/>
              <a:buNone/>
              <a:defRPr sz="2400"/>
            </a:lvl2pPr>
            <a:lvl3pPr lvl="2" algn="ctr">
              <a:lnSpc>
                <a:spcPct val="100000"/>
              </a:lnSpc>
              <a:spcBef>
                <a:spcPts val="0"/>
              </a:spcBef>
              <a:spcAft>
                <a:spcPts val="0"/>
              </a:spcAft>
              <a:buSzPct val="100000"/>
              <a:buNone/>
              <a:defRPr sz="2400"/>
            </a:lvl3pPr>
            <a:lvl4pPr lvl="3" algn="ctr">
              <a:lnSpc>
                <a:spcPct val="100000"/>
              </a:lnSpc>
              <a:spcBef>
                <a:spcPts val="0"/>
              </a:spcBef>
              <a:spcAft>
                <a:spcPts val="0"/>
              </a:spcAft>
              <a:buSzPct val="100000"/>
              <a:buNone/>
              <a:defRPr sz="2400"/>
            </a:lvl4pPr>
            <a:lvl5pPr lvl="4" algn="ctr">
              <a:lnSpc>
                <a:spcPct val="100000"/>
              </a:lnSpc>
              <a:spcBef>
                <a:spcPts val="0"/>
              </a:spcBef>
              <a:spcAft>
                <a:spcPts val="0"/>
              </a:spcAft>
              <a:buSzPct val="100000"/>
              <a:buNone/>
              <a:defRPr sz="2400"/>
            </a:lvl5pPr>
            <a:lvl6pPr lvl="5" algn="ctr">
              <a:lnSpc>
                <a:spcPct val="100000"/>
              </a:lnSpc>
              <a:spcBef>
                <a:spcPts val="0"/>
              </a:spcBef>
              <a:spcAft>
                <a:spcPts val="0"/>
              </a:spcAft>
              <a:buSzPct val="100000"/>
              <a:buNone/>
              <a:defRPr sz="2400"/>
            </a:lvl6pPr>
            <a:lvl7pPr lvl="6" algn="ctr">
              <a:lnSpc>
                <a:spcPct val="100000"/>
              </a:lnSpc>
              <a:spcBef>
                <a:spcPts val="0"/>
              </a:spcBef>
              <a:spcAft>
                <a:spcPts val="0"/>
              </a:spcAft>
              <a:buSzPct val="100000"/>
              <a:buNone/>
              <a:defRPr sz="2400"/>
            </a:lvl7pPr>
            <a:lvl8pPr lvl="7" algn="ctr">
              <a:lnSpc>
                <a:spcPct val="100000"/>
              </a:lnSpc>
              <a:spcBef>
                <a:spcPts val="0"/>
              </a:spcBef>
              <a:spcAft>
                <a:spcPts val="0"/>
              </a:spcAft>
              <a:buSzPct val="100000"/>
              <a:buNone/>
              <a:defRPr sz="2400"/>
            </a:lvl8pPr>
            <a:lvl9pPr lvl="8" algn="ctr">
              <a:lnSpc>
                <a:spcPct val="100000"/>
              </a:lnSpc>
              <a:spcBef>
                <a:spcPts val="0"/>
              </a:spcBef>
              <a:spcAft>
                <a:spcPts val="0"/>
              </a:spcAft>
              <a:buSzPct val="100000"/>
              <a:buNone/>
              <a:defRPr sz="2400"/>
            </a:lvl9pPr>
          </a:lstStyle>
          <a:p/>
        </p:txBody>
      </p:sp>
      <p:sp>
        <p:nvSpPr>
          <p:cNvPr id="20" name="Shape 2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55" name="Shape 55"/>
        <p:cNvGrpSpPr/>
        <p:nvPr/>
      </p:nvGrpSpPr>
      <p:grpSpPr>
        <a:xfrm>
          <a:off x="0" y="0"/>
          <a:ext cx="0" cy="0"/>
          <a:chOff x="0" y="0"/>
          <a:chExt cx="0" cy="0"/>
        </a:xfrm>
      </p:grpSpPr>
      <p:sp>
        <p:nvSpPr>
          <p:cNvPr id="56" name="Shape 56"/>
          <p:cNvSpPr/>
          <p:nvPr/>
        </p:nvSpPr>
        <p:spPr>
          <a:xfrm>
            <a:off x="-75"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57" name="Shape 57"/>
          <p:cNvSpPr txBox="1"/>
          <p:nvPr>
            <p:ph type="title"/>
          </p:nvPr>
        </p:nvSpPr>
        <p:spPr>
          <a:xfrm>
            <a:off x="311700" y="1304850"/>
            <a:ext cx="8520600" cy="1538400"/>
          </a:xfrm>
          <a:prstGeom prst="rect">
            <a:avLst/>
          </a:prstGeom>
        </p:spPr>
        <p:txBody>
          <a:bodyPr anchorCtr="0" anchor="ctr" bIns="91425" lIns="91425" rIns="91425" tIns="91425"/>
          <a:lstStyle>
            <a:lvl1pPr lvl="0" algn="ctr">
              <a:spcBef>
                <a:spcPts val="0"/>
              </a:spcBef>
              <a:buClr>
                <a:schemeClr val="accent3"/>
              </a:buClr>
              <a:buSzPct val="100000"/>
              <a:defRPr sz="13000">
                <a:solidFill>
                  <a:schemeClr val="accent3"/>
                </a:solidFill>
              </a:defRPr>
            </a:lvl1pPr>
            <a:lvl2pPr lvl="1" algn="ctr">
              <a:spcBef>
                <a:spcPts val="0"/>
              </a:spcBef>
              <a:buClr>
                <a:schemeClr val="accent3"/>
              </a:buClr>
              <a:buSzPct val="100000"/>
              <a:defRPr sz="13000">
                <a:solidFill>
                  <a:schemeClr val="accent3"/>
                </a:solidFill>
              </a:defRPr>
            </a:lvl2pPr>
            <a:lvl3pPr lvl="2" algn="ctr">
              <a:spcBef>
                <a:spcPts val="0"/>
              </a:spcBef>
              <a:buClr>
                <a:schemeClr val="accent3"/>
              </a:buClr>
              <a:buSzPct val="100000"/>
              <a:defRPr sz="13000">
                <a:solidFill>
                  <a:schemeClr val="accent3"/>
                </a:solidFill>
              </a:defRPr>
            </a:lvl3pPr>
            <a:lvl4pPr lvl="3" algn="ctr">
              <a:spcBef>
                <a:spcPts val="0"/>
              </a:spcBef>
              <a:buClr>
                <a:schemeClr val="accent3"/>
              </a:buClr>
              <a:buSzPct val="100000"/>
              <a:defRPr sz="13000">
                <a:solidFill>
                  <a:schemeClr val="accent3"/>
                </a:solidFill>
              </a:defRPr>
            </a:lvl4pPr>
            <a:lvl5pPr lvl="4" algn="ctr">
              <a:spcBef>
                <a:spcPts val="0"/>
              </a:spcBef>
              <a:buClr>
                <a:schemeClr val="accent3"/>
              </a:buClr>
              <a:buSzPct val="100000"/>
              <a:defRPr sz="13000">
                <a:solidFill>
                  <a:schemeClr val="accent3"/>
                </a:solidFill>
              </a:defRPr>
            </a:lvl5pPr>
            <a:lvl6pPr lvl="5" algn="ctr">
              <a:spcBef>
                <a:spcPts val="0"/>
              </a:spcBef>
              <a:buClr>
                <a:schemeClr val="accent3"/>
              </a:buClr>
              <a:buSzPct val="100000"/>
              <a:defRPr sz="13000">
                <a:solidFill>
                  <a:schemeClr val="accent3"/>
                </a:solidFill>
              </a:defRPr>
            </a:lvl6pPr>
            <a:lvl7pPr lvl="6" algn="ctr">
              <a:spcBef>
                <a:spcPts val="0"/>
              </a:spcBef>
              <a:buClr>
                <a:schemeClr val="accent3"/>
              </a:buClr>
              <a:buSzPct val="100000"/>
              <a:defRPr sz="13000">
                <a:solidFill>
                  <a:schemeClr val="accent3"/>
                </a:solidFill>
              </a:defRPr>
            </a:lvl7pPr>
            <a:lvl8pPr lvl="7" algn="ctr">
              <a:spcBef>
                <a:spcPts val="0"/>
              </a:spcBef>
              <a:buClr>
                <a:schemeClr val="accent3"/>
              </a:buClr>
              <a:buSzPct val="100000"/>
              <a:defRPr sz="13000">
                <a:solidFill>
                  <a:schemeClr val="accent3"/>
                </a:solidFill>
              </a:defRPr>
            </a:lvl8pPr>
            <a:lvl9pPr lvl="8" algn="ctr">
              <a:spcBef>
                <a:spcPts val="0"/>
              </a:spcBef>
              <a:buClr>
                <a:schemeClr val="accent3"/>
              </a:buClr>
              <a:buSzPct val="100000"/>
              <a:defRPr sz="13000">
                <a:solidFill>
                  <a:schemeClr val="accent3"/>
                </a:solidFill>
              </a:defRPr>
            </a:lvl9pPr>
          </a:lstStyle>
          <a:p/>
        </p:txBody>
      </p:sp>
      <p:sp>
        <p:nvSpPr>
          <p:cNvPr id="58" name="Shape 58"/>
          <p:cNvSpPr txBox="1"/>
          <p:nvPr>
            <p:ph idx="1" type="body"/>
          </p:nvPr>
        </p:nvSpPr>
        <p:spPr>
          <a:xfrm>
            <a:off x="311700" y="2995650"/>
            <a:ext cx="8520600" cy="10716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9" name="Shape 5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60" name="Shape 60"/>
        <p:cNvGrpSpPr/>
        <p:nvPr/>
      </p:nvGrpSpPr>
      <p:grpSpPr>
        <a:xfrm>
          <a:off x="0" y="0"/>
          <a:ext cx="0" cy="0"/>
          <a:chOff x="0" y="0"/>
          <a:chExt cx="0" cy="0"/>
        </a:xfrm>
      </p:grpSpPr>
      <p:sp>
        <p:nvSpPr>
          <p:cNvPr id="61" name="Shape 6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21" name="Shape 21"/>
        <p:cNvGrpSpPr/>
        <p:nvPr/>
      </p:nvGrpSpPr>
      <p:grpSpPr>
        <a:xfrm>
          <a:off x="0" y="0"/>
          <a:ext cx="0" cy="0"/>
          <a:chOff x="0" y="0"/>
          <a:chExt cx="0" cy="0"/>
        </a:xfrm>
      </p:grpSpPr>
      <p:sp>
        <p:nvSpPr>
          <p:cNvPr id="22" name="Shape 22"/>
          <p:cNvSpPr/>
          <p:nvPr/>
        </p:nvSpPr>
        <p:spPr>
          <a:xfrm>
            <a:off x="-50" y="2571900"/>
            <a:ext cx="9144000" cy="2571600"/>
          </a:xfrm>
          <a:prstGeom prst="rect">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23" name="Shape 23"/>
          <p:cNvSpPr txBox="1"/>
          <p:nvPr>
            <p:ph type="title"/>
          </p:nvPr>
        </p:nvSpPr>
        <p:spPr>
          <a:xfrm>
            <a:off x="311700" y="814800"/>
            <a:ext cx="8571300" cy="942000"/>
          </a:xfrm>
          <a:prstGeom prst="rect">
            <a:avLst/>
          </a:prstGeom>
        </p:spPr>
        <p:txBody>
          <a:bodyPr anchorCtr="0" anchor="ctr"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5" name="Shape 25"/>
        <p:cNvGrpSpPr/>
        <p:nvPr/>
      </p:nvGrpSpPr>
      <p:grpSpPr>
        <a:xfrm>
          <a:off x="0" y="0"/>
          <a:ext cx="0" cy="0"/>
          <a:chOff x="0" y="0"/>
          <a:chExt cx="0" cy="0"/>
        </a:xfrm>
      </p:grpSpPr>
      <p:sp>
        <p:nvSpPr>
          <p:cNvPr id="26" name="Shape 26"/>
          <p:cNvSpPr/>
          <p:nvPr/>
        </p:nvSpPr>
        <p:spPr>
          <a:xfrm>
            <a:off x="-75" y="5045700"/>
            <a:ext cx="9144000" cy="97800"/>
          </a:xfrm>
          <a:prstGeom prst="rect">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27" name="Shape 27"/>
          <p:cNvSpPr txBox="1"/>
          <p:nvPr>
            <p:ph type="title"/>
          </p:nvPr>
        </p:nvSpPr>
        <p:spPr>
          <a:xfrm>
            <a:off x="311700" y="445025"/>
            <a:ext cx="8520600" cy="707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 type="body"/>
          </p:nvPr>
        </p:nvSpPr>
        <p:spPr>
          <a:xfrm>
            <a:off x="311700" y="1266325"/>
            <a:ext cx="8520600" cy="330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9" name="Shape 2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30" name="Shape 30"/>
        <p:cNvGrpSpPr/>
        <p:nvPr/>
      </p:nvGrpSpPr>
      <p:grpSpPr>
        <a:xfrm>
          <a:off x="0" y="0"/>
          <a:ext cx="0" cy="0"/>
          <a:chOff x="0" y="0"/>
          <a:chExt cx="0" cy="0"/>
        </a:xfrm>
      </p:grpSpPr>
      <p:sp>
        <p:nvSpPr>
          <p:cNvPr id="31" name="Shape 31"/>
          <p:cNvSpPr txBox="1"/>
          <p:nvPr>
            <p:ph type="title"/>
          </p:nvPr>
        </p:nvSpPr>
        <p:spPr>
          <a:xfrm>
            <a:off x="311700" y="445025"/>
            <a:ext cx="8520600" cy="707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2" name="Shape 32"/>
          <p:cNvSpPr txBox="1"/>
          <p:nvPr>
            <p:ph idx="1" type="body"/>
          </p:nvPr>
        </p:nvSpPr>
        <p:spPr>
          <a:xfrm>
            <a:off x="311700" y="1266175"/>
            <a:ext cx="3999900" cy="33027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3" name="Shape 33"/>
          <p:cNvSpPr txBox="1"/>
          <p:nvPr>
            <p:ph idx="2" type="body"/>
          </p:nvPr>
        </p:nvSpPr>
        <p:spPr>
          <a:xfrm>
            <a:off x="4832400" y="1266175"/>
            <a:ext cx="3999900" cy="33027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5" name="Shape 35"/>
        <p:cNvGrpSpPr/>
        <p:nvPr/>
      </p:nvGrpSpPr>
      <p:grpSpPr>
        <a:xfrm>
          <a:off x="0" y="0"/>
          <a:ext cx="0" cy="0"/>
          <a:chOff x="0" y="0"/>
          <a:chExt cx="0" cy="0"/>
        </a:xfrm>
      </p:grpSpPr>
      <p:sp>
        <p:nvSpPr>
          <p:cNvPr id="36" name="Shape 36"/>
          <p:cNvSpPr txBox="1"/>
          <p:nvPr>
            <p:ph type="title"/>
          </p:nvPr>
        </p:nvSpPr>
        <p:spPr>
          <a:xfrm>
            <a:off x="311700" y="445025"/>
            <a:ext cx="8520600" cy="707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7" name="Shape 3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8" name="Shape 38"/>
        <p:cNvGrpSpPr/>
        <p:nvPr/>
      </p:nvGrpSpPr>
      <p:grpSpPr>
        <a:xfrm>
          <a:off x="0" y="0"/>
          <a:ext cx="0" cy="0"/>
          <a:chOff x="0" y="0"/>
          <a:chExt cx="0" cy="0"/>
        </a:xfrm>
      </p:grpSpPr>
      <p:sp>
        <p:nvSpPr>
          <p:cNvPr id="39" name="Shape 3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0" name="Shape 4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1" name="Shape 4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accent6"/>
        </a:solidFill>
      </p:bgPr>
    </p:bg>
    <p:spTree>
      <p:nvGrpSpPr>
        <p:cNvPr id="42" name="Shape 42"/>
        <p:cNvGrpSpPr/>
        <p:nvPr/>
      </p:nvGrpSpPr>
      <p:grpSpPr>
        <a:xfrm>
          <a:off x="0" y="0"/>
          <a:ext cx="0" cy="0"/>
          <a:chOff x="0" y="0"/>
          <a:chExt cx="0" cy="0"/>
        </a:xfrm>
      </p:grpSpPr>
      <p:sp>
        <p:nvSpPr>
          <p:cNvPr id="43" name="Shape 43"/>
          <p:cNvSpPr txBox="1"/>
          <p:nvPr>
            <p:ph type="title"/>
          </p:nvPr>
        </p:nvSpPr>
        <p:spPr>
          <a:xfrm>
            <a:off x="490250" y="526350"/>
            <a:ext cx="5613600" cy="4090800"/>
          </a:xfrm>
          <a:prstGeom prst="rect">
            <a:avLst/>
          </a:prstGeom>
        </p:spPr>
        <p:txBody>
          <a:bodyPr anchorCtr="0" anchor="ctr" bIns="91425" lIns="91425" rIns="91425" tIns="91425"/>
          <a:lstStyle>
            <a:lvl1pPr lvl="0">
              <a:spcBef>
                <a:spcPts val="0"/>
              </a:spcBef>
              <a:buClr>
                <a:schemeClr val="dk2"/>
              </a:buClr>
              <a:buSzPct val="100000"/>
              <a:defRPr b="0" sz="5400">
                <a:solidFill>
                  <a:schemeClr val="dk2"/>
                </a:solidFill>
              </a:defRPr>
            </a:lvl1pPr>
            <a:lvl2pPr lvl="1">
              <a:spcBef>
                <a:spcPts val="0"/>
              </a:spcBef>
              <a:buClr>
                <a:schemeClr val="dk2"/>
              </a:buClr>
              <a:buSzPct val="100000"/>
              <a:defRPr b="0" sz="5400">
                <a:solidFill>
                  <a:schemeClr val="dk2"/>
                </a:solidFill>
              </a:defRPr>
            </a:lvl2pPr>
            <a:lvl3pPr lvl="2">
              <a:spcBef>
                <a:spcPts val="0"/>
              </a:spcBef>
              <a:buClr>
                <a:schemeClr val="dk2"/>
              </a:buClr>
              <a:buSzPct val="100000"/>
              <a:defRPr b="0" sz="5400">
                <a:solidFill>
                  <a:schemeClr val="dk2"/>
                </a:solidFill>
              </a:defRPr>
            </a:lvl3pPr>
            <a:lvl4pPr lvl="3">
              <a:spcBef>
                <a:spcPts val="0"/>
              </a:spcBef>
              <a:buClr>
                <a:schemeClr val="dk2"/>
              </a:buClr>
              <a:buSzPct val="100000"/>
              <a:defRPr b="0" sz="5400">
                <a:solidFill>
                  <a:schemeClr val="dk2"/>
                </a:solidFill>
              </a:defRPr>
            </a:lvl4pPr>
            <a:lvl5pPr lvl="4">
              <a:spcBef>
                <a:spcPts val="0"/>
              </a:spcBef>
              <a:buClr>
                <a:schemeClr val="dk2"/>
              </a:buClr>
              <a:buSzPct val="100000"/>
              <a:defRPr b="0" sz="5400">
                <a:solidFill>
                  <a:schemeClr val="dk2"/>
                </a:solidFill>
              </a:defRPr>
            </a:lvl5pPr>
            <a:lvl6pPr lvl="5">
              <a:spcBef>
                <a:spcPts val="0"/>
              </a:spcBef>
              <a:buClr>
                <a:schemeClr val="dk2"/>
              </a:buClr>
              <a:buSzPct val="100000"/>
              <a:defRPr b="0" sz="5400">
                <a:solidFill>
                  <a:schemeClr val="dk2"/>
                </a:solidFill>
              </a:defRPr>
            </a:lvl6pPr>
            <a:lvl7pPr lvl="6">
              <a:spcBef>
                <a:spcPts val="0"/>
              </a:spcBef>
              <a:buClr>
                <a:schemeClr val="dk2"/>
              </a:buClr>
              <a:buSzPct val="100000"/>
              <a:defRPr b="0" sz="5400">
                <a:solidFill>
                  <a:schemeClr val="dk2"/>
                </a:solidFill>
              </a:defRPr>
            </a:lvl7pPr>
            <a:lvl8pPr lvl="7">
              <a:spcBef>
                <a:spcPts val="0"/>
              </a:spcBef>
              <a:buClr>
                <a:schemeClr val="dk2"/>
              </a:buClr>
              <a:buSzPct val="100000"/>
              <a:defRPr b="0" sz="5400">
                <a:solidFill>
                  <a:schemeClr val="dk2"/>
                </a:solidFill>
              </a:defRPr>
            </a:lvl8pPr>
            <a:lvl9pPr lvl="8">
              <a:spcBef>
                <a:spcPts val="0"/>
              </a:spcBef>
              <a:buClr>
                <a:schemeClr val="dk2"/>
              </a:buClr>
              <a:buSzPct val="100000"/>
              <a:defRPr b="0" sz="5400">
                <a:solidFill>
                  <a:schemeClr val="dk2"/>
                </a:solidFill>
              </a:defRPr>
            </a:lvl9pPr>
          </a:lstStyle>
          <a:p/>
        </p:txBody>
      </p:sp>
      <p:sp>
        <p:nvSpPr>
          <p:cNvPr id="44" name="Shape 4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5" name="Shape 45"/>
        <p:cNvGrpSpPr/>
        <p:nvPr/>
      </p:nvGrpSpPr>
      <p:grpSpPr>
        <a:xfrm>
          <a:off x="0" y="0"/>
          <a:ext cx="0" cy="0"/>
          <a:chOff x="0" y="0"/>
          <a:chExt cx="0" cy="0"/>
        </a:xfrm>
      </p:grpSpPr>
      <p:sp>
        <p:nvSpPr>
          <p:cNvPr id="46" name="Shape 46"/>
          <p:cNvSpPr/>
          <p:nvPr/>
        </p:nvSpPr>
        <p:spPr>
          <a:xfrm>
            <a:off x="4572000" y="0"/>
            <a:ext cx="4572000" cy="5143500"/>
          </a:xfrm>
          <a:prstGeom prst="rect">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cxnSp>
        <p:nvCxnSpPr>
          <p:cNvPr id="47" name="Shape 47"/>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8" name="Shape 48"/>
          <p:cNvSpPr txBox="1"/>
          <p:nvPr>
            <p:ph type="title"/>
          </p:nvPr>
        </p:nvSpPr>
        <p:spPr>
          <a:xfrm>
            <a:off x="265500" y="1039675"/>
            <a:ext cx="4045200" cy="16758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9" name="Shape 49"/>
          <p:cNvSpPr txBox="1"/>
          <p:nvPr>
            <p:ph idx="1" type="subTitle"/>
          </p:nvPr>
        </p:nvSpPr>
        <p:spPr>
          <a:xfrm>
            <a:off x="265500" y="27268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51" name="Shape 5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52" name="Shape 52"/>
        <p:cNvGrpSpPr/>
        <p:nvPr/>
      </p:nvGrpSpPr>
      <p:grpSpPr>
        <a:xfrm>
          <a:off x="0" y="0"/>
          <a:ext cx="0" cy="0"/>
          <a:chOff x="0" y="0"/>
          <a:chExt cx="0" cy="0"/>
        </a:xfrm>
      </p:grpSpPr>
      <p:sp>
        <p:nvSpPr>
          <p:cNvPr id="53" name="Shape 53"/>
          <p:cNvSpPr txBox="1"/>
          <p:nvPr>
            <p:ph idx="1" type="body"/>
          </p:nvPr>
        </p:nvSpPr>
        <p:spPr>
          <a:xfrm>
            <a:off x="311700" y="4230725"/>
            <a:ext cx="5998800" cy="598800"/>
          </a:xfrm>
          <a:prstGeom prst="rect">
            <a:avLst/>
          </a:prstGeom>
        </p:spPr>
        <p:txBody>
          <a:bodyPr anchorCtr="0" anchor="ctr" bIns="91425" lIns="91425" rIns="91425" tIns="91425"/>
          <a:lstStyle>
            <a:lvl1pPr lvl="0">
              <a:lnSpc>
                <a:spcPct val="100000"/>
              </a:lnSpc>
              <a:spcBef>
                <a:spcPts val="0"/>
              </a:spcBef>
              <a:spcAft>
                <a:spcPts val="0"/>
              </a:spcAft>
              <a:buSzPct val="100000"/>
              <a:buFont typeface="PT Sans Narrow"/>
              <a:buNone/>
              <a:defRPr sz="2400">
                <a:latin typeface="PT Sans Narrow"/>
                <a:ea typeface="PT Sans Narrow"/>
                <a:cs typeface="PT Sans Narrow"/>
                <a:sym typeface="PT Sans Narrow"/>
              </a:defRPr>
            </a:lvl1pPr>
          </a:lstStyle>
          <a:p/>
        </p:txBody>
      </p:sp>
      <p:sp>
        <p:nvSpPr>
          <p:cNvPr id="54" name="Shape 5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707400"/>
          </a:xfrm>
          <a:prstGeom prst="rect">
            <a:avLst/>
          </a:prstGeom>
          <a:noFill/>
          <a:ln>
            <a:noFill/>
          </a:ln>
        </p:spPr>
        <p:txBody>
          <a:bodyPr anchorCtr="0" anchor="t" bIns="91425" lIns="91425" rIns="91425" tIns="91425"/>
          <a:lstStyle>
            <a:lvl1pPr lvl="0">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1pPr>
            <a:lvl2pPr lvl="1">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2pPr>
            <a:lvl3pPr lvl="2">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3pPr>
            <a:lvl4pPr lvl="3">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4pPr>
            <a:lvl5pPr lvl="4">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5pPr>
            <a:lvl6pPr lvl="5">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6pPr>
            <a:lvl7pPr lvl="6">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7pPr>
            <a:lvl8pPr lvl="7">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8pPr>
            <a:lvl9pPr lvl="8">
              <a:spcBef>
                <a:spcPts val="0"/>
              </a:spcBef>
              <a:buClr>
                <a:schemeClr val="accent1"/>
              </a:buClr>
              <a:buSzPct val="1000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Shape 7"/>
          <p:cNvSpPr txBox="1"/>
          <p:nvPr>
            <p:ph idx="1" type="body"/>
          </p:nvPr>
        </p:nvSpPr>
        <p:spPr>
          <a:xfrm>
            <a:off x="311700" y="1266325"/>
            <a:ext cx="8520600" cy="33027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Open Sans"/>
              <a:defRPr sz="1800">
                <a:solidFill>
                  <a:schemeClr val="dk2"/>
                </a:solidFill>
                <a:latin typeface="Open Sans"/>
                <a:ea typeface="Open Sans"/>
                <a:cs typeface="Open Sans"/>
                <a:sym typeface="Open Sans"/>
              </a:defRPr>
            </a:lvl1pPr>
            <a:lvl2pPr lvl="1">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2pPr>
            <a:lvl3pPr lvl="2">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3pPr>
            <a:lvl4pPr lvl="3">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4pPr>
            <a:lvl5pPr lvl="4">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5pPr>
            <a:lvl6pPr lvl="5">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6pPr>
            <a:lvl7pPr lvl="6">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7pPr>
            <a:lvl8pPr lvl="7">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8pPr>
            <a:lvl9pPr lvl="8">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latin typeface="Open Sans"/>
                <a:ea typeface="Open Sans"/>
                <a:cs typeface="Open Sans"/>
                <a:sym typeface="Open Sans"/>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5" name="Shape 65"/>
        <p:cNvGrpSpPr/>
        <p:nvPr/>
      </p:nvGrpSpPr>
      <p:grpSpPr>
        <a:xfrm>
          <a:off x="0" y="0"/>
          <a:ext cx="0" cy="0"/>
          <a:chOff x="0" y="0"/>
          <a:chExt cx="0" cy="0"/>
        </a:xfrm>
      </p:grpSpPr>
      <p:sp>
        <p:nvSpPr>
          <p:cNvPr id="66" name="Shape 66"/>
          <p:cNvSpPr txBox="1"/>
          <p:nvPr>
            <p:ph type="ctrTitle"/>
          </p:nvPr>
        </p:nvSpPr>
        <p:spPr>
          <a:xfrm>
            <a:off x="1003650" y="1089039"/>
            <a:ext cx="7136700" cy="1022400"/>
          </a:xfrm>
          <a:prstGeom prst="rect">
            <a:avLst/>
          </a:prstGeom>
        </p:spPr>
        <p:txBody>
          <a:bodyPr anchorCtr="0" anchor="b" bIns="91425" lIns="91425" rIns="91425" tIns="91425">
            <a:noAutofit/>
          </a:bodyPr>
          <a:lstStyle/>
          <a:p>
            <a:pPr lvl="0">
              <a:spcBef>
                <a:spcPts val="0"/>
              </a:spcBef>
              <a:buNone/>
            </a:pPr>
            <a:r>
              <a:rPr lang="en"/>
              <a:t>Gender Pay Gap</a:t>
            </a:r>
          </a:p>
        </p:txBody>
      </p:sp>
      <p:sp>
        <p:nvSpPr>
          <p:cNvPr id="67" name="Shape 67"/>
          <p:cNvSpPr txBox="1"/>
          <p:nvPr>
            <p:ph idx="1" type="subTitle"/>
          </p:nvPr>
        </p:nvSpPr>
        <p:spPr>
          <a:xfrm>
            <a:off x="1003650" y="2500350"/>
            <a:ext cx="7136700" cy="1405800"/>
          </a:xfrm>
          <a:prstGeom prst="rect">
            <a:avLst/>
          </a:prstGeom>
        </p:spPr>
        <p:txBody>
          <a:bodyPr anchorCtr="0" anchor="t" bIns="91425" lIns="91425" rIns="91425" tIns="91425">
            <a:noAutofit/>
          </a:bodyPr>
          <a:lstStyle/>
          <a:p>
            <a:pPr lvl="0">
              <a:spcBef>
                <a:spcPts val="0"/>
              </a:spcBef>
              <a:buNone/>
            </a:pPr>
            <a:r>
              <a:rPr lang="en"/>
              <a:t>The Dollar-And-Cents Case : </a:t>
            </a:r>
          </a:p>
          <a:p>
            <a:pPr lvl="0" rtl="0">
              <a:spcBef>
                <a:spcPts val="0"/>
              </a:spcBef>
              <a:buNone/>
            </a:pPr>
            <a:r>
              <a:rPr lang="en"/>
              <a:t>Hidden factors behind the story </a:t>
            </a:r>
          </a:p>
        </p:txBody>
      </p:sp>
      <p:sp>
        <p:nvSpPr>
          <p:cNvPr id="68" name="Shape 68"/>
          <p:cNvSpPr txBox="1"/>
          <p:nvPr/>
        </p:nvSpPr>
        <p:spPr>
          <a:xfrm>
            <a:off x="784650" y="4735500"/>
            <a:ext cx="7574700" cy="408000"/>
          </a:xfrm>
          <a:prstGeom prst="rect">
            <a:avLst/>
          </a:prstGeom>
          <a:noFill/>
          <a:ln>
            <a:noFill/>
          </a:ln>
        </p:spPr>
        <p:txBody>
          <a:bodyPr anchorCtr="0" anchor="t" bIns="91425" lIns="91425" rIns="91425" tIns="91425">
            <a:noAutofit/>
          </a:bodyPr>
          <a:lstStyle/>
          <a:p>
            <a:pPr lvl="0">
              <a:spcBef>
                <a:spcPts val="0"/>
              </a:spcBef>
              <a:buNone/>
            </a:pPr>
            <a:r>
              <a:rPr lang="en">
                <a:solidFill>
                  <a:schemeClr val="dk2"/>
                </a:solidFill>
                <a:latin typeface="Open Sans"/>
                <a:ea typeface="Open Sans"/>
                <a:cs typeface="Open Sans"/>
                <a:sym typeface="Open Sans"/>
              </a:rPr>
              <a:t>Ishrath Ayesha Ajmal, Shuyuan Yang, Purnima Tripathi, Mishita Agarwal, Yuan Cheng</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4" name="Shape 124"/>
        <p:cNvGrpSpPr/>
        <p:nvPr/>
      </p:nvGrpSpPr>
      <p:grpSpPr>
        <a:xfrm>
          <a:off x="0" y="0"/>
          <a:ext cx="0" cy="0"/>
          <a:chOff x="0" y="0"/>
          <a:chExt cx="0" cy="0"/>
        </a:xfrm>
      </p:grpSpPr>
      <p:sp>
        <p:nvSpPr>
          <p:cNvPr id="125" name="Shape 125"/>
          <p:cNvSpPr txBox="1"/>
          <p:nvPr/>
        </p:nvSpPr>
        <p:spPr>
          <a:xfrm>
            <a:off x="0" y="0"/>
            <a:ext cx="1584600" cy="2361300"/>
          </a:xfrm>
          <a:prstGeom prst="rect">
            <a:avLst/>
          </a:prstGeom>
          <a:noFill/>
          <a:ln>
            <a:noFill/>
          </a:ln>
        </p:spPr>
        <p:txBody>
          <a:bodyPr anchorCtr="0" anchor="t" bIns="91425" lIns="91425" rIns="91425" tIns="91425">
            <a:noAutofit/>
          </a:bodyPr>
          <a:lstStyle/>
          <a:p>
            <a:pPr lvl="0" rtl="0">
              <a:spcBef>
                <a:spcPts val="0"/>
              </a:spcBef>
              <a:buNone/>
            </a:pPr>
            <a:r>
              <a:rPr b="1" lang="en" sz="2400">
                <a:solidFill>
                  <a:schemeClr val="accent1"/>
                </a:solidFill>
                <a:latin typeface="PT Sans Narrow"/>
                <a:ea typeface="PT Sans Narrow"/>
                <a:cs typeface="PT Sans Narrow"/>
                <a:sym typeface="PT Sans Narrow"/>
              </a:rPr>
              <a:t>Continued - Overview number of men vs  women by occupation </a:t>
            </a:r>
          </a:p>
        </p:txBody>
      </p:sp>
      <p:pic>
        <p:nvPicPr>
          <p:cNvPr id="126" name="Shape 126"/>
          <p:cNvPicPr preferRelativeResize="0"/>
          <p:nvPr/>
        </p:nvPicPr>
        <p:blipFill>
          <a:blip r:embed="rId3">
            <a:alphaModFix/>
          </a:blip>
          <a:stretch>
            <a:fillRect/>
          </a:stretch>
        </p:blipFill>
        <p:spPr>
          <a:xfrm>
            <a:off x="1584600" y="0"/>
            <a:ext cx="75594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0" name="Shape 130"/>
        <p:cNvGrpSpPr/>
        <p:nvPr/>
      </p:nvGrpSpPr>
      <p:grpSpPr>
        <a:xfrm>
          <a:off x="0" y="0"/>
          <a:ext cx="0" cy="0"/>
          <a:chOff x="0" y="0"/>
          <a:chExt cx="0" cy="0"/>
        </a:xfrm>
      </p:grpSpPr>
      <p:sp>
        <p:nvSpPr>
          <p:cNvPr id="131" name="Shape 131"/>
          <p:cNvSpPr txBox="1"/>
          <p:nvPr/>
        </p:nvSpPr>
        <p:spPr>
          <a:xfrm>
            <a:off x="0" y="0"/>
            <a:ext cx="8317500" cy="435300"/>
          </a:xfrm>
          <a:prstGeom prst="rect">
            <a:avLst/>
          </a:prstGeom>
          <a:noFill/>
          <a:ln>
            <a:noFill/>
          </a:ln>
        </p:spPr>
        <p:txBody>
          <a:bodyPr anchorCtr="0" anchor="t" bIns="91425" lIns="91425" rIns="91425" tIns="91425">
            <a:noAutofit/>
          </a:bodyPr>
          <a:lstStyle/>
          <a:p>
            <a:pPr lvl="0" rtl="0">
              <a:spcBef>
                <a:spcPts val="0"/>
              </a:spcBef>
              <a:buNone/>
            </a:pPr>
            <a:r>
              <a:rPr b="1" lang="en" sz="2400">
                <a:solidFill>
                  <a:schemeClr val="accent1"/>
                </a:solidFill>
                <a:latin typeface="PT Sans Narrow"/>
                <a:ea typeface="PT Sans Narrow"/>
                <a:cs typeface="PT Sans Narrow"/>
                <a:sym typeface="PT Sans Narrow"/>
              </a:rPr>
              <a:t>Overview number of men vs  women by occupation</a:t>
            </a:r>
          </a:p>
        </p:txBody>
      </p:sp>
      <p:pic>
        <p:nvPicPr>
          <p:cNvPr id="132" name="Shape 132"/>
          <p:cNvPicPr preferRelativeResize="0"/>
          <p:nvPr/>
        </p:nvPicPr>
        <p:blipFill rotWithShape="1">
          <a:blip r:embed="rId3">
            <a:alphaModFix/>
          </a:blip>
          <a:srcRect b="0" l="0" r="88540" t="7304"/>
          <a:stretch/>
        </p:blipFill>
        <p:spPr>
          <a:xfrm>
            <a:off x="933325" y="796075"/>
            <a:ext cx="766750" cy="4081700"/>
          </a:xfrm>
          <a:prstGeom prst="rect">
            <a:avLst/>
          </a:prstGeom>
          <a:noFill/>
          <a:ln>
            <a:noFill/>
          </a:ln>
        </p:spPr>
      </p:pic>
      <p:pic>
        <p:nvPicPr>
          <p:cNvPr id="133" name="Shape 133"/>
          <p:cNvPicPr preferRelativeResize="0"/>
          <p:nvPr/>
        </p:nvPicPr>
        <p:blipFill rotWithShape="1">
          <a:blip r:embed="rId3">
            <a:alphaModFix/>
          </a:blip>
          <a:srcRect b="0" l="14155" r="0" t="7304"/>
          <a:stretch/>
        </p:blipFill>
        <p:spPr>
          <a:xfrm>
            <a:off x="1700075" y="796062"/>
            <a:ext cx="5743850" cy="40817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7" name="Shape 137"/>
        <p:cNvGrpSpPr/>
        <p:nvPr/>
      </p:nvGrpSpPr>
      <p:grpSpPr>
        <a:xfrm>
          <a:off x="0" y="0"/>
          <a:ext cx="0" cy="0"/>
          <a:chOff x="0" y="0"/>
          <a:chExt cx="0" cy="0"/>
        </a:xfrm>
      </p:grpSpPr>
      <p:sp>
        <p:nvSpPr>
          <p:cNvPr id="138" name="Shape 138"/>
          <p:cNvSpPr txBox="1"/>
          <p:nvPr>
            <p:ph type="title"/>
          </p:nvPr>
        </p:nvSpPr>
        <p:spPr>
          <a:xfrm>
            <a:off x="311700" y="445025"/>
            <a:ext cx="8520600" cy="707400"/>
          </a:xfrm>
          <a:prstGeom prst="rect">
            <a:avLst/>
          </a:prstGeom>
        </p:spPr>
        <p:txBody>
          <a:bodyPr anchorCtr="0" anchor="t" bIns="91425" lIns="91425" rIns="91425" tIns="91425">
            <a:noAutofit/>
          </a:bodyPr>
          <a:lstStyle/>
          <a:p>
            <a:pPr lvl="0">
              <a:spcBef>
                <a:spcPts val="0"/>
              </a:spcBef>
              <a:buNone/>
            </a:pPr>
            <a:r>
              <a:t/>
            </a:r>
            <a:endParaRPr/>
          </a:p>
        </p:txBody>
      </p:sp>
      <p:sp>
        <p:nvSpPr>
          <p:cNvPr id="139" name="Shape 139"/>
          <p:cNvSpPr txBox="1"/>
          <p:nvPr>
            <p:ph idx="1" type="body"/>
          </p:nvPr>
        </p:nvSpPr>
        <p:spPr>
          <a:xfrm>
            <a:off x="311700" y="1266325"/>
            <a:ext cx="8520600" cy="3302700"/>
          </a:xfrm>
          <a:prstGeom prst="rect">
            <a:avLst/>
          </a:prstGeom>
        </p:spPr>
        <p:txBody>
          <a:bodyPr anchorCtr="0" anchor="t" bIns="91425" lIns="91425" rIns="91425" tIns="91425">
            <a:noAutofit/>
          </a:bodyPr>
          <a:lstStyle/>
          <a:p>
            <a:pPr lvl="0">
              <a:spcBef>
                <a:spcPts val="0"/>
              </a:spcBef>
              <a:buNone/>
            </a:pPr>
            <a:r>
              <a:t/>
            </a:r>
            <a:endParaRPr/>
          </a:p>
        </p:txBody>
      </p:sp>
      <p:pic>
        <p:nvPicPr>
          <p:cNvPr id="140" name="Shape 140"/>
          <p:cNvPicPr preferRelativeResize="0"/>
          <p:nvPr/>
        </p:nvPicPr>
        <p:blipFill>
          <a:blip r:embed="rId3">
            <a:alphaModFix/>
          </a:blip>
          <a:stretch>
            <a:fillRect/>
          </a:stretch>
        </p:blipFill>
        <p:spPr>
          <a:xfrm>
            <a:off x="0" y="0"/>
            <a:ext cx="9143999"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4" name="Shape 144"/>
        <p:cNvGrpSpPr/>
        <p:nvPr/>
      </p:nvGrpSpPr>
      <p:grpSpPr>
        <a:xfrm>
          <a:off x="0" y="0"/>
          <a:ext cx="0" cy="0"/>
          <a:chOff x="0" y="0"/>
          <a:chExt cx="0" cy="0"/>
        </a:xfrm>
      </p:grpSpPr>
      <p:sp>
        <p:nvSpPr>
          <p:cNvPr id="145" name="Shape 145"/>
          <p:cNvSpPr txBox="1"/>
          <p:nvPr>
            <p:ph type="title"/>
          </p:nvPr>
        </p:nvSpPr>
        <p:spPr>
          <a:xfrm>
            <a:off x="0" y="0"/>
            <a:ext cx="8520600" cy="376799"/>
          </a:xfrm>
          <a:prstGeom prst="rect">
            <a:avLst/>
          </a:prstGeom>
        </p:spPr>
        <p:txBody>
          <a:bodyPr anchorCtr="0" anchor="ctr" bIns="91425" lIns="91425" rIns="91425" tIns="91425">
            <a:noAutofit/>
          </a:bodyPr>
          <a:lstStyle/>
          <a:p>
            <a:pPr lvl="0" rtl="0">
              <a:spcBef>
                <a:spcPts val="0"/>
              </a:spcBef>
              <a:buClr>
                <a:schemeClr val="dk1"/>
              </a:buClr>
              <a:buSzPct val="45833"/>
              <a:buFont typeface="Arial"/>
              <a:buNone/>
            </a:pPr>
            <a:r>
              <a:rPr lang="en" sz="2400"/>
              <a:t>Average hourly pay in these occupation</a:t>
            </a:r>
          </a:p>
        </p:txBody>
      </p:sp>
      <p:pic>
        <p:nvPicPr>
          <p:cNvPr id="146" name="Shape 146"/>
          <p:cNvPicPr preferRelativeResize="0"/>
          <p:nvPr/>
        </p:nvPicPr>
        <p:blipFill rotWithShape="1">
          <a:blip r:embed="rId3">
            <a:alphaModFix/>
          </a:blip>
          <a:srcRect b="0" l="1554" r="39358" t="7166"/>
          <a:stretch/>
        </p:blipFill>
        <p:spPr>
          <a:xfrm>
            <a:off x="0" y="465350"/>
            <a:ext cx="6226499" cy="4678149"/>
          </a:xfrm>
          <a:prstGeom prst="rect">
            <a:avLst/>
          </a:prstGeom>
          <a:noFill/>
          <a:ln>
            <a:noFill/>
          </a:ln>
        </p:spPr>
      </p:pic>
      <p:pic>
        <p:nvPicPr>
          <p:cNvPr id="147" name="Shape 147"/>
          <p:cNvPicPr preferRelativeResize="0"/>
          <p:nvPr/>
        </p:nvPicPr>
        <p:blipFill rotWithShape="1">
          <a:blip r:embed="rId3">
            <a:alphaModFix/>
          </a:blip>
          <a:srcRect b="5674" l="66428" r="0" t="3828"/>
          <a:stretch/>
        </p:blipFill>
        <p:spPr>
          <a:xfrm>
            <a:off x="6226500" y="302850"/>
            <a:ext cx="2917501" cy="4840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1" name="Shape 151"/>
        <p:cNvGrpSpPr/>
        <p:nvPr/>
      </p:nvGrpSpPr>
      <p:grpSpPr>
        <a:xfrm>
          <a:off x="0" y="0"/>
          <a:ext cx="0" cy="0"/>
          <a:chOff x="0" y="0"/>
          <a:chExt cx="0" cy="0"/>
        </a:xfrm>
      </p:grpSpPr>
      <p:sp>
        <p:nvSpPr>
          <p:cNvPr id="152" name="Shape 152"/>
          <p:cNvSpPr txBox="1"/>
          <p:nvPr>
            <p:ph type="title"/>
          </p:nvPr>
        </p:nvSpPr>
        <p:spPr>
          <a:xfrm flipH="1">
            <a:off x="100750" y="66825"/>
            <a:ext cx="933000" cy="4433700"/>
          </a:xfrm>
          <a:prstGeom prst="rect">
            <a:avLst/>
          </a:prstGeom>
        </p:spPr>
        <p:txBody>
          <a:bodyPr anchorCtr="0" anchor="t" bIns="91425" lIns="91425" rIns="91425" tIns="91425">
            <a:noAutofit/>
          </a:bodyPr>
          <a:lstStyle/>
          <a:p>
            <a:pPr lvl="0" rtl="0">
              <a:spcBef>
                <a:spcPts val="0"/>
              </a:spcBef>
              <a:buNone/>
            </a:pPr>
            <a:r>
              <a:rPr lang="en" sz="1800"/>
              <a:t>SPORTS -</a:t>
            </a:r>
          </a:p>
          <a:p>
            <a:pPr lvl="0" rtl="0">
              <a:spcBef>
                <a:spcPts val="0"/>
              </a:spcBef>
              <a:buNone/>
            </a:pPr>
            <a:r>
              <a:rPr lang="en" sz="1800"/>
              <a:t>Where Men and Women get equal pay</a:t>
            </a:r>
          </a:p>
          <a:p>
            <a:pPr lvl="0">
              <a:spcBef>
                <a:spcPts val="0"/>
              </a:spcBef>
              <a:buNone/>
            </a:pPr>
            <a:r>
              <a:t/>
            </a:r>
            <a:endParaRPr sz="1400"/>
          </a:p>
        </p:txBody>
      </p:sp>
      <p:pic>
        <p:nvPicPr>
          <p:cNvPr id="153" name="Shape 153"/>
          <p:cNvPicPr preferRelativeResize="0"/>
          <p:nvPr/>
        </p:nvPicPr>
        <p:blipFill>
          <a:blip r:embed="rId3">
            <a:alphaModFix/>
          </a:blip>
          <a:stretch>
            <a:fillRect/>
          </a:stretch>
        </p:blipFill>
        <p:spPr>
          <a:xfrm>
            <a:off x="1033750" y="0"/>
            <a:ext cx="8110251" cy="5143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7" name="Shape 157"/>
        <p:cNvGrpSpPr/>
        <p:nvPr/>
      </p:nvGrpSpPr>
      <p:grpSpPr>
        <a:xfrm>
          <a:off x="0" y="0"/>
          <a:ext cx="0" cy="0"/>
          <a:chOff x="0" y="0"/>
          <a:chExt cx="0" cy="0"/>
        </a:xfrm>
      </p:grpSpPr>
      <p:sp>
        <p:nvSpPr>
          <p:cNvPr id="158" name="Shape 158"/>
          <p:cNvSpPr txBox="1"/>
          <p:nvPr/>
        </p:nvSpPr>
        <p:spPr>
          <a:xfrm>
            <a:off x="0" y="0"/>
            <a:ext cx="8503500" cy="434100"/>
          </a:xfrm>
          <a:prstGeom prst="rect">
            <a:avLst/>
          </a:prstGeom>
          <a:noFill/>
          <a:ln>
            <a:noFill/>
          </a:ln>
        </p:spPr>
        <p:txBody>
          <a:bodyPr anchorCtr="0" anchor="ctr" bIns="91425" lIns="91425" rIns="91425" tIns="91425">
            <a:noAutofit/>
          </a:bodyPr>
          <a:lstStyle/>
          <a:p>
            <a:pPr lvl="0" rtl="0">
              <a:spcBef>
                <a:spcPts val="0"/>
              </a:spcBef>
              <a:buNone/>
            </a:pPr>
            <a:r>
              <a:rPr b="1" lang="en" sz="2400">
                <a:solidFill>
                  <a:schemeClr val="accent1"/>
                </a:solidFill>
                <a:latin typeface="PT Sans Narrow"/>
                <a:ea typeface="PT Sans Narrow"/>
                <a:cs typeface="PT Sans Narrow"/>
                <a:sym typeface="PT Sans Narrow"/>
              </a:rPr>
              <a:t>Top paid Actors in Hollywood Movies (Male and Female)</a:t>
            </a:r>
          </a:p>
        </p:txBody>
      </p:sp>
      <p:pic>
        <p:nvPicPr>
          <p:cNvPr descr="屏幕快照 2017-06-07 5.37.44 PM.png" id="159" name="Shape 159"/>
          <p:cNvPicPr preferRelativeResize="0"/>
          <p:nvPr/>
        </p:nvPicPr>
        <p:blipFill rotWithShape="1">
          <a:blip r:embed="rId3">
            <a:alphaModFix/>
          </a:blip>
          <a:srcRect b="0" l="0" r="0" t="9909"/>
          <a:stretch/>
        </p:blipFill>
        <p:spPr>
          <a:xfrm>
            <a:off x="0" y="788324"/>
            <a:ext cx="9144001" cy="43551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3" name="Shape 163"/>
        <p:cNvGrpSpPr/>
        <p:nvPr/>
      </p:nvGrpSpPr>
      <p:grpSpPr>
        <a:xfrm>
          <a:off x="0" y="0"/>
          <a:ext cx="0" cy="0"/>
          <a:chOff x="0" y="0"/>
          <a:chExt cx="0" cy="0"/>
        </a:xfrm>
      </p:grpSpPr>
      <p:pic>
        <p:nvPicPr>
          <p:cNvPr id="164" name="Shape 164"/>
          <p:cNvPicPr preferRelativeResize="0"/>
          <p:nvPr/>
        </p:nvPicPr>
        <p:blipFill>
          <a:blip r:embed="rId3">
            <a:alphaModFix/>
          </a:blip>
          <a:stretch>
            <a:fillRect/>
          </a:stretch>
        </p:blipFill>
        <p:spPr>
          <a:xfrm>
            <a:off x="0" y="0"/>
            <a:ext cx="9144000" cy="5091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8" name="Shape 168"/>
        <p:cNvGrpSpPr/>
        <p:nvPr/>
      </p:nvGrpSpPr>
      <p:grpSpPr>
        <a:xfrm>
          <a:off x="0" y="0"/>
          <a:ext cx="0" cy="0"/>
          <a:chOff x="0" y="0"/>
          <a:chExt cx="0" cy="0"/>
        </a:xfrm>
      </p:grpSpPr>
      <p:sp>
        <p:nvSpPr>
          <p:cNvPr id="169" name="Shape 169"/>
          <p:cNvSpPr txBox="1"/>
          <p:nvPr/>
        </p:nvSpPr>
        <p:spPr>
          <a:xfrm>
            <a:off x="650925" y="247975"/>
            <a:ext cx="7718100" cy="3513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b="1" lang="en" sz="2400">
                <a:solidFill>
                  <a:schemeClr val="accent1"/>
                </a:solidFill>
                <a:latin typeface="PT Sans Narrow"/>
                <a:ea typeface="PT Sans Narrow"/>
                <a:cs typeface="PT Sans Narrow"/>
                <a:sym typeface="PT Sans Narrow"/>
              </a:rPr>
              <a:t>Percentage of female actors in different Genre</a:t>
            </a:r>
          </a:p>
        </p:txBody>
      </p:sp>
      <p:pic>
        <p:nvPicPr>
          <p:cNvPr id="170" name="Shape 170"/>
          <p:cNvPicPr preferRelativeResize="0"/>
          <p:nvPr/>
        </p:nvPicPr>
        <p:blipFill>
          <a:blip r:embed="rId3">
            <a:alphaModFix/>
          </a:blip>
          <a:stretch>
            <a:fillRect/>
          </a:stretch>
        </p:blipFill>
        <p:spPr>
          <a:xfrm>
            <a:off x="0" y="0"/>
            <a:ext cx="9144000" cy="51434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4" name="Shape 174"/>
        <p:cNvGrpSpPr/>
        <p:nvPr/>
      </p:nvGrpSpPr>
      <p:grpSpPr>
        <a:xfrm>
          <a:off x="0" y="0"/>
          <a:ext cx="0" cy="0"/>
          <a:chOff x="0" y="0"/>
          <a:chExt cx="0" cy="0"/>
        </a:xfrm>
      </p:grpSpPr>
      <p:sp>
        <p:nvSpPr>
          <p:cNvPr id="175" name="Shape 175"/>
          <p:cNvSpPr txBox="1"/>
          <p:nvPr/>
        </p:nvSpPr>
        <p:spPr>
          <a:xfrm>
            <a:off x="605700" y="4842650"/>
            <a:ext cx="4418700" cy="186000"/>
          </a:xfrm>
          <a:prstGeom prst="rect">
            <a:avLst/>
          </a:prstGeom>
          <a:noFill/>
          <a:ln>
            <a:noFill/>
          </a:ln>
        </p:spPr>
        <p:txBody>
          <a:bodyPr anchorCtr="0" anchor="ctr" bIns="91425" lIns="91425" rIns="91425" tIns="91425">
            <a:noAutofit/>
          </a:bodyPr>
          <a:lstStyle/>
          <a:p>
            <a:pPr lvl="0">
              <a:spcBef>
                <a:spcPts val="0"/>
              </a:spcBef>
              <a:buNone/>
            </a:pPr>
            <a:r>
              <a:rPr lang="en" sz="1000"/>
              <a:t>https://stephenfollows.com/films-make-money-pt2-30m-100m-movies/</a:t>
            </a:r>
          </a:p>
        </p:txBody>
      </p:sp>
      <p:pic>
        <p:nvPicPr>
          <p:cNvPr id="176" name="Shape 176"/>
          <p:cNvPicPr preferRelativeResize="0"/>
          <p:nvPr/>
        </p:nvPicPr>
        <p:blipFill>
          <a:blip r:embed="rId3">
            <a:alphaModFix/>
          </a:blip>
          <a:stretch>
            <a:fillRect/>
          </a:stretch>
        </p:blipFill>
        <p:spPr>
          <a:xfrm>
            <a:off x="0" y="0"/>
            <a:ext cx="9143997" cy="48426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0" name="Shape 180"/>
        <p:cNvGrpSpPr/>
        <p:nvPr/>
      </p:nvGrpSpPr>
      <p:grpSpPr>
        <a:xfrm>
          <a:off x="0" y="0"/>
          <a:ext cx="0" cy="0"/>
          <a:chOff x="0" y="0"/>
          <a:chExt cx="0" cy="0"/>
        </a:xfrm>
      </p:grpSpPr>
      <p:sp>
        <p:nvSpPr>
          <p:cNvPr id="181" name="Shape 181"/>
          <p:cNvSpPr txBox="1"/>
          <p:nvPr>
            <p:ph type="title"/>
          </p:nvPr>
        </p:nvSpPr>
        <p:spPr>
          <a:xfrm>
            <a:off x="1906950" y="2218050"/>
            <a:ext cx="5330100" cy="707400"/>
          </a:xfrm>
          <a:prstGeom prst="rect">
            <a:avLst/>
          </a:prstGeom>
        </p:spPr>
        <p:txBody>
          <a:bodyPr anchorCtr="0" anchor="t" bIns="91425" lIns="91425" rIns="91425" tIns="91425">
            <a:noAutofit/>
          </a:bodyPr>
          <a:lstStyle/>
          <a:p>
            <a:pPr lvl="0" algn="ctr">
              <a:spcBef>
                <a:spcPts val="0"/>
              </a:spcBef>
              <a:buNone/>
            </a:pPr>
            <a:r>
              <a:rPr lang="en"/>
              <a:t>What is the problem?</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2" name="Shape 72"/>
        <p:cNvGrpSpPr/>
        <p:nvPr/>
      </p:nvGrpSpPr>
      <p:grpSpPr>
        <a:xfrm>
          <a:off x="0" y="0"/>
          <a:ext cx="0" cy="0"/>
          <a:chOff x="0" y="0"/>
          <a:chExt cx="0" cy="0"/>
        </a:xfrm>
      </p:grpSpPr>
      <p:sp>
        <p:nvSpPr>
          <p:cNvPr id="73" name="Shape 73"/>
          <p:cNvSpPr txBox="1"/>
          <p:nvPr>
            <p:ph type="title"/>
          </p:nvPr>
        </p:nvSpPr>
        <p:spPr>
          <a:xfrm>
            <a:off x="506250" y="445025"/>
            <a:ext cx="8131500" cy="707400"/>
          </a:xfrm>
          <a:prstGeom prst="rect">
            <a:avLst/>
          </a:prstGeom>
        </p:spPr>
        <p:txBody>
          <a:bodyPr anchorCtr="0" anchor="t" bIns="91425" lIns="91425" rIns="91425" tIns="91425">
            <a:noAutofit/>
          </a:bodyPr>
          <a:lstStyle/>
          <a:p>
            <a:pPr lvl="0" algn="ctr">
              <a:spcBef>
                <a:spcPts val="0"/>
              </a:spcBef>
              <a:buNone/>
            </a:pPr>
            <a:r>
              <a:rPr lang="en" sz="3200"/>
              <a:t>Dollar &amp; Cent Story</a:t>
            </a:r>
          </a:p>
        </p:txBody>
      </p:sp>
      <p:sp>
        <p:nvSpPr>
          <p:cNvPr id="74" name="Shape 74"/>
          <p:cNvSpPr txBox="1"/>
          <p:nvPr>
            <p:ph idx="1" type="body"/>
          </p:nvPr>
        </p:nvSpPr>
        <p:spPr>
          <a:xfrm>
            <a:off x="691650" y="1266325"/>
            <a:ext cx="7760700" cy="2463600"/>
          </a:xfrm>
          <a:prstGeom prst="rect">
            <a:avLst/>
          </a:prstGeom>
        </p:spPr>
        <p:txBody>
          <a:bodyPr anchorCtr="0" anchor="t" bIns="91425" lIns="91425" rIns="91425" tIns="91425">
            <a:noAutofit/>
          </a:bodyPr>
          <a:lstStyle/>
          <a:p>
            <a:pPr lvl="0">
              <a:spcBef>
                <a:spcPts val="0"/>
              </a:spcBef>
              <a:buNone/>
            </a:pPr>
            <a:r>
              <a:rPr lang="en"/>
              <a:t>According to an article by Forbes - Undergraduate women from Harvard believe that when they are going to earn, they will be getting 78 cents on the dollar compared to men just because they are women. Those women admitted to Harvard can be distinguished from the smartest, most talented and most dedicated of their high school peers but it is sad that even at that situation they are in a position to be worried about their future pay.</a:t>
            </a:r>
          </a:p>
        </p:txBody>
      </p:sp>
      <p:sp>
        <p:nvSpPr>
          <p:cNvPr id="75" name="Shape 75"/>
          <p:cNvSpPr txBox="1"/>
          <p:nvPr/>
        </p:nvSpPr>
        <p:spPr>
          <a:xfrm>
            <a:off x="691650" y="4702275"/>
            <a:ext cx="6204600" cy="314400"/>
          </a:xfrm>
          <a:prstGeom prst="rect">
            <a:avLst/>
          </a:prstGeom>
          <a:noFill/>
          <a:ln>
            <a:noFill/>
          </a:ln>
        </p:spPr>
        <p:txBody>
          <a:bodyPr anchorCtr="0" anchor="t" bIns="91425" lIns="91425" rIns="91425" tIns="91425">
            <a:noAutofit/>
          </a:bodyPr>
          <a:lstStyle/>
          <a:p>
            <a:pPr lvl="0">
              <a:spcBef>
                <a:spcPts val="0"/>
              </a:spcBef>
              <a:buNone/>
            </a:pPr>
            <a:r>
              <a:rPr lang="en" sz="1100"/>
              <a:t>https://www.forbes.com/sites/karinagness/2016/04/12/dont-buy-into-the-gender-pay-gap-myth/</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5" name="Shape 185"/>
        <p:cNvGrpSpPr/>
        <p:nvPr/>
      </p:nvGrpSpPr>
      <p:grpSpPr>
        <a:xfrm>
          <a:off x="0" y="0"/>
          <a:ext cx="0" cy="0"/>
          <a:chOff x="0" y="0"/>
          <a:chExt cx="0" cy="0"/>
        </a:xfrm>
      </p:grpSpPr>
      <p:pic>
        <p:nvPicPr>
          <p:cNvPr descr="屏幕快照 2017-06-07 5.57.59 PM.png" id="186" name="Shape 186"/>
          <p:cNvPicPr preferRelativeResize="0"/>
          <p:nvPr/>
        </p:nvPicPr>
        <p:blipFill>
          <a:blip r:embed="rId3">
            <a:alphaModFix/>
          </a:blip>
          <a:stretch>
            <a:fillRect/>
          </a:stretch>
        </p:blipFill>
        <p:spPr>
          <a:xfrm>
            <a:off x="1029599" y="0"/>
            <a:ext cx="8114401" cy="5143499"/>
          </a:xfrm>
          <a:prstGeom prst="rect">
            <a:avLst/>
          </a:prstGeom>
          <a:noFill/>
          <a:ln>
            <a:noFill/>
          </a:ln>
        </p:spPr>
      </p:pic>
      <p:sp>
        <p:nvSpPr>
          <p:cNvPr id="187" name="Shape 187"/>
          <p:cNvSpPr txBox="1"/>
          <p:nvPr/>
        </p:nvSpPr>
        <p:spPr>
          <a:xfrm>
            <a:off x="0" y="0"/>
            <a:ext cx="1029600" cy="46536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None/>
            </a:pPr>
            <a:r>
              <a:rPr b="1" lang="en" sz="1800">
                <a:solidFill>
                  <a:schemeClr val="accent1"/>
                </a:solidFill>
                <a:latin typeface="PT Sans Narrow"/>
                <a:ea typeface="PT Sans Narrow"/>
                <a:cs typeface="PT Sans Narrow"/>
                <a:sym typeface="PT Sans Narrow"/>
              </a:rPr>
              <a:t>Chin up Ladies:</a:t>
            </a:r>
          </a:p>
          <a:p>
            <a:pPr indent="0" lvl="0" marL="0" marR="0" rtl="0" algn="l">
              <a:lnSpc>
                <a:spcPct val="100000"/>
              </a:lnSpc>
              <a:spcBef>
                <a:spcPts val="0"/>
              </a:spcBef>
              <a:spcAft>
                <a:spcPts val="0"/>
              </a:spcAft>
              <a:buNone/>
            </a:pPr>
            <a:r>
              <a:t/>
            </a:r>
            <a:endParaRPr b="1" sz="1800">
              <a:solidFill>
                <a:schemeClr val="accent1"/>
              </a:solidFill>
              <a:latin typeface="PT Sans Narrow"/>
              <a:ea typeface="PT Sans Narrow"/>
              <a:cs typeface="PT Sans Narrow"/>
              <a:sym typeface="PT Sans Narrow"/>
            </a:endParaRPr>
          </a:p>
          <a:p>
            <a:pPr indent="0" lvl="0" marL="0" marR="0" rtl="0" algn="l">
              <a:lnSpc>
                <a:spcPct val="100000"/>
              </a:lnSpc>
              <a:spcBef>
                <a:spcPts val="0"/>
              </a:spcBef>
              <a:spcAft>
                <a:spcPts val="0"/>
              </a:spcAft>
              <a:buNone/>
            </a:pPr>
            <a:r>
              <a:rPr b="1" lang="en" sz="1800">
                <a:solidFill>
                  <a:schemeClr val="accent1"/>
                </a:solidFill>
                <a:latin typeface="PT Sans Narrow"/>
                <a:ea typeface="PT Sans Narrow"/>
                <a:cs typeface="PT Sans Narrow"/>
                <a:sym typeface="PT Sans Narrow"/>
              </a:rPr>
              <a:t>Pick up the right job and aim to opt for higher paying jobs from childhood ;)</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1" name="Shape 191"/>
        <p:cNvGrpSpPr/>
        <p:nvPr/>
      </p:nvGrpSpPr>
      <p:grpSpPr>
        <a:xfrm>
          <a:off x="0" y="0"/>
          <a:ext cx="0" cy="0"/>
          <a:chOff x="0" y="0"/>
          <a:chExt cx="0" cy="0"/>
        </a:xfrm>
      </p:grpSpPr>
      <p:sp>
        <p:nvSpPr>
          <p:cNvPr id="192" name="Shape 192"/>
          <p:cNvSpPr txBox="1"/>
          <p:nvPr>
            <p:ph type="title"/>
          </p:nvPr>
        </p:nvSpPr>
        <p:spPr>
          <a:xfrm>
            <a:off x="1906950" y="2218050"/>
            <a:ext cx="5330100" cy="707400"/>
          </a:xfrm>
          <a:prstGeom prst="rect">
            <a:avLst/>
          </a:prstGeom>
        </p:spPr>
        <p:txBody>
          <a:bodyPr anchorCtr="0" anchor="t" bIns="91425" lIns="91425" rIns="91425" tIns="91425">
            <a:noAutofit/>
          </a:bodyPr>
          <a:lstStyle/>
          <a:p>
            <a:pPr lvl="0" rtl="0" algn="ctr">
              <a:spcBef>
                <a:spcPts val="0"/>
              </a:spcBef>
              <a:buNone/>
            </a:pPr>
            <a:r>
              <a:rPr lang="en"/>
              <a:t>What can we do?</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6" name="Shape 196"/>
        <p:cNvGrpSpPr/>
        <p:nvPr/>
      </p:nvGrpSpPr>
      <p:grpSpPr>
        <a:xfrm>
          <a:off x="0" y="0"/>
          <a:ext cx="0" cy="0"/>
          <a:chOff x="0" y="0"/>
          <a:chExt cx="0" cy="0"/>
        </a:xfrm>
      </p:grpSpPr>
      <p:pic>
        <p:nvPicPr>
          <p:cNvPr descr="屏幕快照 2017-06-07 5.35.02 PM.png" id="197" name="Shape 197"/>
          <p:cNvPicPr preferRelativeResize="0"/>
          <p:nvPr/>
        </p:nvPicPr>
        <p:blipFill>
          <a:blip r:embed="rId3">
            <a:alphaModFix/>
          </a:blip>
          <a:stretch>
            <a:fillRect/>
          </a:stretch>
        </p:blipFill>
        <p:spPr>
          <a:xfrm>
            <a:off x="0" y="0"/>
            <a:ext cx="9143998" cy="5143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x="0" y="0"/>
          <a:ext cx="0" cy="0"/>
          <a:chOff x="0" y="0"/>
          <a:chExt cx="0" cy="0"/>
        </a:xfrm>
      </p:grpSpPr>
      <p:sp>
        <p:nvSpPr>
          <p:cNvPr id="80" name="Shape 80"/>
          <p:cNvSpPr txBox="1"/>
          <p:nvPr>
            <p:ph type="title"/>
          </p:nvPr>
        </p:nvSpPr>
        <p:spPr>
          <a:xfrm>
            <a:off x="2342850" y="2218050"/>
            <a:ext cx="4458300" cy="707400"/>
          </a:xfrm>
          <a:prstGeom prst="rect">
            <a:avLst/>
          </a:prstGeom>
        </p:spPr>
        <p:txBody>
          <a:bodyPr anchorCtr="0" anchor="t" bIns="91425" lIns="91425" rIns="91425" tIns="91425">
            <a:noAutofit/>
          </a:bodyPr>
          <a:lstStyle/>
          <a:p>
            <a:pPr lvl="0" algn="ctr">
              <a:spcBef>
                <a:spcPts val="0"/>
              </a:spcBef>
              <a:buNone/>
            </a:pPr>
            <a:r>
              <a:rPr lang="en"/>
              <a:t>Project Purpose &amp; Claim</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sp>
        <p:nvSpPr>
          <p:cNvPr id="85" name="Shape 85"/>
          <p:cNvSpPr txBox="1"/>
          <p:nvPr>
            <p:ph type="title"/>
          </p:nvPr>
        </p:nvSpPr>
        <p:spPr>
          <a:xfrm>
            <a:off x="0" y="0"/>
            <a:ext cx="8520600" cy="707400"/>
          </a:xfrm>
          <a:prstGeom prst="rect">
            <a:avLst/>
          </a:prstGeom>
        </p:spPr>
        <p:txBody>
          <a:bodyPr anchorCtr="0" anchor="t" bIns="91425" lIns="91425" rIns="91425" tIns="91425">
            <a:noAutofit/>
          </a:bodyPr>
          <a:lstStyle/>
          <a:p>
            <a:pPr lvl="0">
              <a:spcBef>
                <a:spcPts val="0"/>
              </a:spcBef>
              <a:buNone/>
            </a:pPr>
            <a:r>
              <a:rPr lang="en"/>
              <a:t>Background </a:t>
            </a:r>
          </a:p>
        </p:txBody>
      </p:sp>
      <p:pic>
        <p:nvPicPr>
          <p:cNvPr id="86" name="Shape 86"/>
          <p:cNvPicPr preferRelativeResize="0"/>
          <p:nvPr/>
        </p:nvPicPr>
        <p:blipFill>
          <a:blip r:embed="rId3">
            <a:alphaModFix/>
          </a:blip>
          <a:stretch>
            <a:fillRect/>
          </a:stretch>
        </p:blipFill>
        <p:spPr>
          <a:xfrm>
            <a:off x="4117928" y="0"/>
            <a:ext cx="5026070" cy="1470075"/>
          </a:xfrm>
          <a:prstGeom prst="rect">
            <a:avLst/>
          </a:prstGeom>
          <a:noFill/>
          <a:ln>
            <a:noFill/>
          </a:ln>
        </p:spPr>
      </p:pic>
      <p:pic>
        <p:nvPicPr>
          <p:cNvPr id="87" name="Shape 87"/>
          <p:cNvPicPr preferRelativeResize="0"/>
          <p:nvPr/>
        </p:nvPicPr>
        <p:blipFill>
          <a:blip r:embed="rId4">
            <a:alphaModFix/>
          </a:blip>
          <a:stretch>
            <a:fillRect/>
          </a:stretch>
        </p:blipFill>
        <p:spPr>
          <a:xfrm>
            <a:off x="0" y="2782524"/>
            <a:ext cx="5669591" cy="707399"/>
          </a:xfrm>
          <a:prstGeom prst="rect">
            <a:avLst/>
          </a:prstGeom>
          <a:noFill/>
          <a:ln>
            <a:noFill/>
          </a:ln>
        </p:spPr>
      </p:pic>
      <p:pic>
        <p:nvPicPr>
          <p:cNvPr id="88" name="Shape 88"/>
          <p:cNvPicPr preferRelativeResize="0"/>
          <p:nvPr/>
        </p:nvPicPr>
        <p:blipFill>
          <a:blip r:embed="rId5">
            <a:alphaModFix/>
          </a:blip>
          <a:stretch>
            <a:fillRect/>
          </a:stretch>
        </p:blipFill>
        <p:spPr>
          <a:xfrm>
            <a:off x="265023" y="1475259"/>
            <a:ext cx="5306125" cy="539425"/>
          </a:xfrm>
          <a:prstGeom prst="rect">
            <a:avLst/>
          </a:prstGeom>
          <a:noFill/>
          <a:ln>
            <a:noFill/>
          </a:ln>
        </p:spPr>
      </p:pic>
      <p:pic>
        <p:nvPicPr>
          <p:cNvPr id="89" name="Shape 89"/>
          <p:cNvPicPr preferRelativeResize="0"/>
          <p:nvPr/>
        </p:nvPicPr>
        <p:blipFill>
          <a:blip r:embed="rId6">
            <a:alphaModFix/>
          </a:blip>
          <a:stretch>
            <a:fillRect/>
          </a:stretch>
        </p:blipFill>
        <p:spPr>
          <a:xfrm>
            <a:off x="3029187" y="2138874"/>
            <a:ext cx="6114813" cy="707399"/>
          </a:xfrm>
          <a:prstGeom prst="rect">
            <a:avLst/>
          </a:prstGeom>
          <a:noFill/>
          <a:ln>
            <a:noFill/>
          </a:ln>
        </p:spPr>
      </p:pic>
      <p:pic>
        <p:nvPicPr>
          <p:cNvPr id="90" name="Shape 90"/>
          <p:cNvPicPr preferRelativeResize="0"/>
          <p:nvPr/>
        </p:nvPicPr>
        <p:blipFill>
          <a:blip r:embed="rId7">
            <a:alphaModFix/>
          </a:blip>
          <a:stretch>
            <a:fillRect/>
          </a:stretch>
        </p:blipFill>
        <p:spPr>
          <a:xfrm>
            <a:off x="3806738" y="3515075"/>
            <a:ext cx="4559724" cy="1470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4" name="Shape 94"/>
        <p:cNvGrpSpPr/>
        <p:nvPr/>
      </p:nvGrpSpPr>
      <p:grpSpPr>
        <a:xfrm>
          <a:off x="0" y="0"/>
          <a:ext cx="0" cy="0"/>
          <a:chOff x="0" y="0"/>
          <a:chExt cx="0" cy="0"/>
        </a:xfrm>
      </p:grpSpPr>
      <p:pic>
        <p:nvPicPr>
          <p:cNvPr id="95" name="Shape 95"/>
          <p:cNvPicPr preferRelativeResize="0"/>
          <p:nvPr/>
        </p:nvPicPr>
        <p:blipFill>
          <a:blip r:embed="rId3">
            <a:alphaModFix/>
          </a:blip>
          <a:stretch>
            <a:fillRect/>
          </a:stretch>
        </p:blipFill>
        <p:spPr>
          <a:xfrm>
            <a:off x="1033625" y="152400"/>
            <a:ext cx="7076757" cy="48387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9" name="Shape 99"/>
        <p:cNvGrpSpPr/>
        <p:nvPr/>
      </p:nvGrpSpPr>
      <p:grpSpPr>
        <a:xfrm>
          <a:off x="0" y="0"/>
          <a:ext cx="0" cy="0"/>
          <a:chOff x="0" y="0"/>
          <a:chExt cx="0" cy="0"/>
        </a:xfrm>
      </p:grpSpPr>
      <p:sp>
        <p:nvSpPr>
          <p:cNvPr id="100" name="Shape 100"/>
          <p:cNvSpPr txBox="1"/>
          <p:nvPr>
            <p:ph type="title"/>
          </p:nvPr>
        </p:nvSpPr>
        <p:spPr>
          <a:xfrm>
            <a:off x="0" y="0"/>
            <a:ext cx="8520600" cy="506400"/>
          </a:xfrm>
          <a:prstGeom prst="rect">
            <a:avLst/>
          </a:prstGeom>
        </p:spPr>
        <p:txBody>
          <a:bodyPr anchorCtr="0" anchor="ctr" bIns="91425" lIns="91425" rIns="91425" tIns="91425">
            <a:noAutofit/>
          </a:bodyPr>
          <a:lstStyle/>
          <a:p>
            <a:pPr lvl="0">
              <a:spcBef>
                <a:spcPts val="0"/>
              </a:spcBef>
              <a:buNone/>
            </a:pPr>
            <a:r>
              <a:rPr lang="en" sz="3000"/>
              <a:t>Occupations - Women in the Lead</a:t>
            </a:r>
          </a:p>
        </p:txBody>
      </p:sp>
      <p:pic>
        <p:nvPicPr>
          <p:cNvPr id="101" name="Shape 101"/>
          <p:cNvPicPr preferRelativeResize="0"/>
          <p:nvPr/>
        </p:nvPicPr>
        <p:blipFill>
          <a:blip r:embed="rId3">
            <a:alphaModFix/>
          </a:blip>
          <a:stretch>
            <a:fillRect/>
          </a:stretch>
        </p:blipFill>
        <p:spPr>
          <a:xfrm>
            <a:off x="1218675" y="642950"/>
            <a:ext cx="6706649" cy="4332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5" name="Shape 105"/>
        <p:cNvGrpSpPr/>
        <p:nvPr/>
      </p:nvGrpSpPr>
      <p:grpSpPr>
        <a:xfrm>
          <a:off x="0" y="0"/>
          <a:ext cx="0" cy="0"/>
          <a:chOff x="0" y="0"/>
          <a:chExt cx="0" cy="0"/>
        </a:xfrm>
      </p:grpSpPr>
      <p:sp>
        <p:nvSpPr>
          <p:cNvPr id="106" name="Shape 106"/>
          <p:cNvSpPr txBox="1"/>
          <p:nvPr>
            <p:ph type="title"/>
          </p:nvPr>
        </p:nvSpPr>
        <p:spPr>
          <a:xfrm>
            <a:off x="0" y="0"/>
            <a:ext cx="8520600" cy="428700"/>
          </a:xfrm>
          <a:prstGeom prst="rect">
            <a:avLst/>
          </a:prstGeom>
        </p:spPr>
        <p:txBody>
          <a:bodyPr anchorCtr="0" anchor="ctr" bIns="91425" lIns="91425" rIns="91425" tIns="91425">
            <a:noAutofit/>
          </a:bodyPr>
          <a:lstStyle/>
          <a:p>
            <a:pPr lvl="0">
              <a:spcBef>
                <a:spcPts val="0"/>
              </a:spcBef>
              <a:buNone/>
            </a:pPr>
            <a:r>
              <a:rPr lang="en" sz="3000"/>
              <a:t>Occupations - Men in the Lead</a:t>
            </a:r>
          </a:p>
        </p:txBody>
      </p:sp>
      <p:pic>
        <p:nvPicPr>
          <p:cNvPr id="107" name="Shape 107"/>
          <p:cNvPicPr preferRelativeResize="0"/>
          <p:nvPr/>
        </p:nvPicPr>
        <p:blipFill>
          <a:blip r:embed="rId3">
            <a:alphaModFix/>
          </a:blip>
          <a:stretch>
            <a:fillRect/>
          </a:stretch>
        </p:blipFill>
        <p:spPr>
          <a:xfrm>
            <a:off x="1284462" y="596950"/>
            <a:ext cx="6575070" cy="4410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1" name="Shape 111"/>
        <p:cNvGrpSpPr/>
        <p:nvPr/>
      </p:nvGrpSpPr>
      <p:grpSpPr>
        <a:xfrm>
          <a:off x="0" y="0"/>
          <a:ext cx="0" cy="0"/>
          <a:chOff x="0" y="0"/>
          <a:chExt cx="0" cy="0"/>
        </a:xfrm>
      </p:grpSpPr>
      <p:sp>
        <p:nvSpPr>
          <p:cNvPr id="112" name="Shape 112"/>
          <p:cNvSpPr txBox="1"/>
          <p:nvPr/>
        </p:nvSpPr>
        <p:spPr>
          <a:xfrm>
            <a:off x="0" y="0"/>
            <a:ext cx="8317500" cy="435300"/>
          </a:xfrm>
          <a:prstGeom prst="rect">
            <a:avLst/>
          </a:prstGeom>
          <a:noFill/>
          <a:ln>
            <a:noFill/>
          </a:ln>
        </p:spPr>
        <p:txBody>
          <a:bodyPr anchorCtr="0" anchor="t" bIns="91425" lIns="91425" rIns="91425" tIns="91425">
            <a:noAutofit/>
          </a:bodyPr>
          <a:lstStyle/>
          <a:p>
            <a:pPr lvl="0">
              <a:spcBef>
                <a:spcPts val="0"/>
              </a:spcBef>
              <a:buNone/>
            </a:pPr>
            <a:r>
              <a:rPr b="1" lang="en" sz="2400">
                <a:solidFill>
                  <a:schemeClr val="accent1"/>
                </a:solidFill>
                <a:latin typeface="PT Sans Narrow"/>
                <a:ea typeface="PT Sans Narrow"/>
                <a:cs typeface="PT Sans Narrow"/>
                <a:sym typeface="PT Sans Narrow"/>
              </a:rPr>
              <a:t>Overview number of men vs  women by occupation</a:t>
            </a:r>
          </a:p>
        </p:txBody>
      </p:sp>
      <p:pic>
        <p:nvPicPr>
          <p:cNvPr id="113" name="Shape 113"/>
          <p:cNvPicPr preferRelativeResize="0"/>
          <p:nvPr/>
        </p:nvPicPr>
        <p:blipFill rotWithShape="1">
          <a:blip r:embed="rId3">
            <a:alphaModFix/>
          </a:blip>
          <a:srcRect b="6021" l="0" r="0" t="6832"/>
          <a:stretch/>
        </p:blipFill>
        <p:spPr>
          <a:xfrm>
            <a:off x="1528625" y="559124"/>
            <a:ext cx="6086748" cy="402524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7" name="Shape 117"/>
        <p:cNvGrpSpPr/>
        <p:nvPr/>
      </p:nvGrpSpPr>
      <p:grpSpPr>
        <a:xfrm>
          <a:off x="0" y="0"/>
          <a:ext cx="0" cy="0"/>
          <a:chOff x="0" y="0"/>
          <a:chExt cx="0" cy="0"/>
        </a:xfrm>
      </p:grpSpPr>
      <p:pic>
        <p:nvPicPr>
          <p:cNvPr id="118" name="Shape 118"/>
          <p:cNvPicPr preferRelativeResize="0"/>
          <p:nvPr/>
        </p:nvPicPr>
        <p:blipFill>
          <a:blip r:embed="rId3">
            <a:alphaModFix/>
          </a:blip>
          <a:stretch>
            <a:fillRect/>
          </a:stretch>
        </p:blipFill>
        <p:spPr>
          <a:xfrm>
            <a:off x="260125" y="1518247"/>
            <a:ext cx="3558276" cy="2854802"/>
          </a:xfrm>
          <a:prstGeom prst="rect">
            <a:avLst/>
          </a:prstGeom>
          <a:noFill/>
          <a:ln>
            <a:noFill/>
          </a:ln>
        </p:spPr>
      </p:pic>
      <p:pic>
        <p:nvPicPr>
          <p:cNvPr id="119" name="Shape 119"/>
          <p:cNvPicPr preferRelativeResize="0"/>
          <p:nvPr/>
        </p:nvPicPr>
        <p:blipFill>
          <a:blip r:embed="rId4">
            <a:alphaModFix/>
          </a:blip>
          <a:stretch>
            <a:fillRect/>
          </a:stretch>
        </p:blipFill>
        <p:spPr>
          <a:xfrm>
            <a:off x="3889212" y="2060163"/>
            <a:ext cx="4978835" cy="2791774"/>
          </a:xfrm>
          <a:prstGeom prst="rect">
            <a:avLst/>
          </a:prstGeom>
          <a:noFill/>
          <a:ln>
            <a:noFill/>
          </a:ln>
        </p:spPr>
      </p:pic>
      <p:sp>
        <p:nvSpPr>
          <p:cNvPr id="120" name="Shape 120"/>
          <p:cNvSpPr txBox="1"/>
          <p:nvPr/>
        </p:nvSpPr>
        <p:spPr>
          <a:xfrm>
            <a:off x="0" y="0"/>
            <a:ext cx="4294800" cy="951000"/>
          </a:xfrm>
          <a:prstGeom prst="rect">
            <a:avLst/>
          </a:prstGeom>
          <a:noFill/>
          <a:ln>
            <a:noFill/>
          </a:ln>
        </p:spPr>
        <p:txBody>
          <a:bodyPr anchorCtr="0" anchor="t" bIns="91425" lIns="91425" rIns="91425" tIns="91425">
            <a:noAutofit/>
          </a:bodyPr>
          <a:lstStyle/>
          <a:p>
            <a:pPr lvl="0" rtl="0">
              <a:spcBef>
                <a:spcPts val="0"/>
              </a:spcBef>
              <a:buNone/>
            </a:pPr>
            <a:r>
              <a:rPr b="1" lang="en" sz="2400">
                <a:solidFill>
                  <a:schemeClr val="accent1"/>
                </a:solidFill>
                <a:latin typeface="PT Sans Narrow"/>
                <a:ea typeface="PT Sans Narrow"/>
                <a:cs typeface="PT Sans Narrow"/>
                <a:sym typeface="PT Sans Narrow"/>
              </a:rPr>
              <a:t>Continued - Overview number of men vs  women by occupation </a:t>
            </a:r>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